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 /><Relationship Id="rId3" Type="http://schemas.openxmlformats.org/officeDocument/2006/relationships/slide" Target="slides/slide2.xml" /><Relationship Id="rId7" Type="http://schemas.openxmlformats.org/officeDocument/2006/relationships/slide" Target="slides/slide6.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tableStyles" Target="tableStyles.xml" /><Relationship Id="rId5" Type="http://schemas.openxmlformats.org/officeDocument/2006/relationships/slide" Target="slides/slide4.xml" /><Relationship Id="rId10"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4/6/2020</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50EF8-D097-3E40-9CAC-9E4F2BA4422C}"/>
              </a:ext>
            </a:extLst>
          </p:cNvPr>
          <p:cNvSpPr>
            <a:spLocks noGrp="1"/>
          </p:cNvSpPr>
          <p:nvPr>
            <p:ph type="ctrTitle"/>
          </p:nvPr>
        </p:nvSpPr>
        <p:spPr/>
        <p:txBody>
          <a:bodyPr/>
          <a:lstStyle/>
          <a:p>
            <a:r>
              <a:rPr lang="en-US"/>
              <a:t>Placenta Previa </a:t>
            </a:r>
          </a:p>
        </p:txBody>
      </p:sp>
      <p:sp>
        <p:nvSpPr>
          <p:cNvPr id="3" name="Subtitle 2">
            <a:extLst>
              <a:ext uri="{FF2B5EF4-FFF2-40B4-BE49-F238E27FC236}">
                <a16:creationId xmlns:a16="http://schemas.microsoft.com/office/drawing/2014/main" id="{AEF4892D-B40C-2342-8061-AD1EB95F9AEF}"/>
              </a:ext>
            </a:extLst>
          </p:cNvPr>
          <p:cNvSpPr>
            <a:spLocks noGrp="1"/>
          </p:cNvSpPr>
          <p:nvPr>
            <p:ph type="subTitle" idx="1"/>
          </p:nvPr>
        </p:nvSpPr>
        <p:spPr/>
        <p:txBody>
          <a:bodyPr/>
          <a:lstStyle/>
          <a:p>
            <a:r>
              <a:rPr lang="en-US"/>
              <a:t>Mina Samad</a:t>
            </a:r>
          </a:p>
        </p:txBody>
      </p:sp>
    </p:spTree>
    <p:extLst>
      <p:ext uri="{BB962C8B-B14F-4D97-AF65-F5344CB8AC3E}">
        <p14:creationId xmlns:p14="http://schemas.microsoft.com/office/powerpoint/2010/main" val="1651625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F8E3C-1514-CD4C-A2E3-4517C3F8A7B1}"/>
              </a:ext>
            </a:extLst>
          </p:cNvPr>
          <p:cNvSpPr>
            <a:spLocks noGrp="1"/>
          </p:cNvSpPr>
          <p:nvPr>
            <p:ph type="title"/>
          </p:nvPr>
        </p:nvSpPr>
        <p:spPr/>
        <p:txBody>
          <a:bodyPr/>
          <a:lstStyle/>
          <a:p>
            <a:r>
              <a:rPr lang="en-US" b="1"/>
              <a:t>PlaCenta previa :</a:t>
            </a:r>
          </a:p>
        </p:txBody>
      </p:sp>
      <p:sp>
        <p:nvSpPr>
          <p:cNvPr id="3" name="Content Placeholder 2">
            <a:extLst>
              <a:ext uri="{FF2B5EF4-FFF2-40B4-BE49-F238E27FC236}">
                <a16:creationId xmlns:a16="http://schemas.microsoft.com/office/drawing/2014/main" id="{DB4045CD-48A7-574F-A6A6-7A68E369DF37}"/>
              </a:ext>
            </a:extLst>
          </p:cNvPr>
          <p:cNvSpPr>
            <a:spLocks noGrp="1"/>
          </p:cNvSpPr>
          <p:nvPr>
            <p:ph idx="1"/>
          </p:nvPr>
        </p:nvSpPr>
        <p:spPr>
          <a:xfrm>
            <a:off x="685801" y="2142067"/>
            <a:ext cx="10421282" cy="3649133"/>
          </a:xfrm>
        </p:spPr>
        <p:txBody>
          <a:bodyPr>
            <a:noAutofit/>
          </a:bodyPr>
          <a:lstStyle/>
          <a:p>
            <a:r>
              <a:rPr lang="en-US" sz="4000" b="1"/>
              <a:t>Placenta Previa is a condition where the placenta lies low in the uterus and partially or completely covers the cervix. The placenta may separate from the uterine wall as the cervix begins to dilate (open) during labor.</a:t>
            </a:r>
          </a:p>
        </p:txBody>
      </p:sp>
    </p:spTree>
    <p:extLst>
      <p:ext uri="{BB962C8B-B14F-4D97-AF65-F5344CB8AC3E}">
        <p14:creationId xmlns:p14="http://schemas.microsoft.com/office/powerpoint/2010/main" val="188546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6F87D9-F0B8-3D42-A940-27A49C083316}"/>
              </a:ext>
            </a:extLst>
          </p:cNvPr>
          <p:cNvSpPr>
            <a:spLocks noGrp="1"/>
          </p:cNvSpPr>
          <p:nvPr>
            <p:ph type="title"/>
          </p:nvPr>
        </p:nvSpPr>
        <p:spPr/>
        <p:txBody>
          <a:bodyPr/>
          <a:lstStyle/>
          <a:p>
            <a:r>
              <a:rPr lang="en-US" b="1"/>
              <a:t>Types Of Placenta previa:</a:t>
            </a:r>
          </a:p>
        </p:txBody>
      </p:sp>
      <p:sp>
        <p:nvSpPr>
          <p:cNvPr id="3" name="Content Placeholder 2">
            <a:extLst>
              <a:ext uri="{FF2B5EF4-FFF2-40B4-BE49-F238E27FC236}">
                <a16:creationId xmlns:a16="http://schemas.microsoft.com/office/drawing/2014/main" id="{418E4726-E299-D946-B8B3-2FBCEBEA786B}"/>
              </a:ext>
            </a:extLst>
          </p:cNvPr>
          <p:cNvSpPr>
            <a:spLocks noGrp="1"/>
          </p:cNvSpPr>
          <p:nvPr>
            <p:ph idx="1"/>
          </p:nvPr>
        </p:nvSpPr>
        <p:spPr>
          <a:xfrm>
            <a:off x="685801" y="2142067"/>
            <a:ext cx="11344793" cy="3649133"/>
          </a:xfrm>
        </p:spPr>
        <p:txBody>
          <a:bodyPr>
            <a:noAutofit/>
          </a:bodyPr>
          <a:lstStyle/>
          <a:p>
            <a:r>
              <a:rPr lang="en-US" sz="3200" b="1"/>
              <a:t>Complete Previa: the cervical opening is completely covered</a:t>
            </a:r>
          </a:p>
          <a:p>
            <a:r>
              <a:rPr lang="en-US" sz="3200" b="1"/>
              <a:t>Partial Previa: a portion of the cervix is covered by the placenta</a:t>
            </a:r>
          </a:p>
          <a:p>
            <a:r>
              <a:rPr lang="en-US" sz="3200" b="1"/>
              <a:t>Marginal Previa: extends just to the edge of the cervix</a:t>
            </a:r>
          </a:p>
          <a:p>
            <a:r>
              <a:rPr lang="en-US" sz="3200" b="1"/>
              <a:t>Low Lying Placenta: the placental jnsertion extend in to the lower segment and the leading edge is away from the internal os but with in 5cm.</a:t>
            </a:r>
          </a:p>
        </p:txBody>
      </p:sp>
    </p:spTree>
    <p:extLst>
      <p:ext uri="{BB962C8B-B14F-4D97-AF65-F5344CB8AC3E}">
        <p14:creationId xmlns:p14="http://schemas.microsoft.com/office/powerpoint/2010/main" val="2185833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29DD1-87C5-2E41-BCB3-5BA252AD282F}"/>
              </a:ext>
            </a:extLst>
          </p:cNvPr>
          <p:cNvSpPr>
            <a:spLocks noGrp="1"/>
          </p:cNvSpPr>
          <p:nvPr>
            <p:ph type="title"/>
          </p:nvPr>
        </p:nvSpPr>
        <p:spPr/>
        <p:txBody>
          <a:bodyPr/>
          <a:lstStyle/>
          <a:p>
            <a:r>
              <a:rPr lang="en-US" sz="4400" b="1"/>
              <a:t>Diagnosis</a:t>
            </a:r>
            <a:r>
              <a:rPr lang="en-US"/>
              <a:t>:</a:t>
            </a:r>
          </a:p>
        </p:txBody>
      </p:sp>
      <p:sp>
        <p:nvSpPr>
          <p:cNvPr id="3" name="Content Placeholder 2">
            <a:extLst>
              <a:ext uri="{FF2B5EF4-FFF2-40B4-BE49-F238E27FC236}">
                <a16:creationId xmlns:a16="http://schemas.microsoft.com/office/drawing/2014/main" id="{9E31352F-7541-D740-A116-B72BA7E0D6A4}"/>
              </a:ext>
            </a:extLst>
          </p:cNvPr>
          <p:cNvSpPr>
            <a:spLocks noGrp="1"/>
          </p:cNvSpPr>
          <p:nvPr>
            <p:ph idx="1"/>
          </p:nvPr>
        </p:nvSpPr>
        <p:spPr>
          <a:xfrm>
            <a:off x="445443" y="2203146"/>
            <a:ext cx="11301114" cy="3649133"/>
          </a:xfrm>
        </p:spPr>
        <p:txBody>
          <a:bodyPr>
            <a:noAutofit/>
          </a:bodyPr>
          <a:lstStyle/>
          <a:p>
            <a:r>
              <a:rPr lang="en-US" sz="3600" b="1"/>
              <a:t>Vaginal bleeding after the 20th week of gestation is characteristic of placenta previa.</a:t>
            </a:r>
          </a:p>
          <a:p>
            <a:r>
              <a:rPr lang="en-US" sz="3600" b="1"/>
              <a:t>Usually the bleeding is painless, but it can be associated with uterine contractions and abdominal pain.</a:t>
            </a:r>
          </a:p>
          <a:p>
            <a:r>
              <a:rPr lang="en-US" sz="3600" b="1"/>
              <a:t>Bleeding may range in severity from light to severe.</a:t>
            </a:r>
          </a:p>
        </p:txBody>
      </p:sp>
    </p:spTree>
    <p:extLst>
      <p:ext uri="{BB962C8B-B14F-4D97-AF65-F5344CB8AC3E}">
        <p14:creationId xmlns:p14="http://schemas.microsoft.com/office/powerpoint/2010/main" val="634455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D7CF8-FF50-7D47-8611-885A6FCD8EEF}"/>
              </a:ext>
            </a:extLst>
          </p:cNvPr>
          <p:cNvSpPr>
            <a:spLocks noGrp="1"/>
          </p:cNvSpPr>
          <p:nvPr>
            <p:ph type="title"/>
          </p:nvPr>
        </p:nvSpPr>
        <p:spPr/>
        <p:txBody>
          <a:bodyPr/>
          <a:lstStyle/>
          <a:p>
            <a:r>
              <a:rPr lang="en-US" sz="5400" b="1"/>
              <a:t>Management</a:t>
            </a:r>
            <a:r>
              <a:rPr lang="en-US"/>
              <a:t>:</a:t>
            </a:r>
          </a:p>
        </p:txBody>
      </p:sp>
      <p:sp>
        <p:nvSpPr>
          <p:cNvPr id="3" name="Content Placeholder 2">
            <a:extLst>
              <a:ext uri="{FF2B5EF4-FFF2-40B4-BE49-F238E27FC236}">
                <a16:creationId xmlns:a16="http://schemas.microsoft.com/office/drawing/2014/main" id="{07F80278-A197-9040-BD39-3C7B06FE5608}"/>
              </a:ext>
            </a:extLst>
          </p:cNvPr>
          <p:cNvSpPr>
            <a:spLocks noGrp="1"/>
          </p:cNvSpPr>
          <p:nvPr>
            <p:ph idx="1"/>
          </p:nvPr>
        </p:nvSpPr>
        <p:spPr>
          <a:xfrm>
            <a:off x="685800" y="2404145"/>
            <a:ext cx="10870559" cy="3649133"/>
          </a:xfrm>
        </p:spPr>
        <p:txBody>
          <a:bodyPr>
            <a:normAutofit fontScale="70000" lnSpcReduction="20000"/>
          </a:bodyPr>
          <a:lstStyle/>
          <a:p>
            <a:r>
              <a:rPr lang="en-US" sz="4400" b="1"/>
              <a:t>Hospital Admission.</a:t>
            </a:r>
          </a:p>
          <a:p>
            <a:r>
              <a:rPr lang="en-US" sz="4400" b="1"/>
              <a:t>Bedrest.</a:t>
            </a:r>
          </a:p>
          <a:p>
            <a:r>
              <a:rPr lang="en-US" sz="4400" b="1"/>
              <a:t>Correction of anaemia.</a:t>
            </a:r>
          </a:p>
          <a:p>
            <a:r>
              <a:rPr lang="en-US" sz="4400" b="1"/>
              <a:t>Corticosteroids.</a:t>
            </a:r>
          </a:p>
          <a:p>
            <a:r>
              <a:rPr lang="en-US" sz="4400" b="1"/>
              <a:t>Rhesus prophylaxis.</a:t>
            </a:r>
          </a:p>
          <a:p>
            <a:r>
              <a:rPr lang="en-US" sz="4400" b="1"/>
              <a:t>Tocolytic medication.</a:t>
            </a:r>
          </a:p>
          <a:p>
            <a:r>
              <a:rPr lang="en-US" sz="4400" b="1"/>
              <a:t>Intravenous Fluid</a:t>
            </a:r>
          </a:p>
        </p:txBody>
      </p:sp>
    </p:spTree>
    <p:extLst>
      <p:ext uri="{BB962C8B-B14F-4D97-AF65-F5344CB8AC3E}">
        <p14:creationId xmlns:p14="http://schemas.microsoft.com/office/powerpoint/2010/main" val="1606110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F0827-59D6-344D-AE69-1BF4C4FAE487}"/>
              </a:ext>
            </a:extLst>
          </p:cNvPr>
          <p:cNvSpPr>
            <a:spLocks noGrp="1"/>
          </p:cNvSpPr>
          <p:nvPr>
            <p:ph type="title"/>
          </p:nvPr>
        </p:nvSpPr>
        <p:spPr/>
        <p:txBody>
          <a:bodyPr/>
          <a:lstStyle/>
          <a:p>
            <a:r>
              <a:rPr lang="en-US" sz="4400" b="1"/>
              <a:t>Treatment</a:t>
            </a:r>
            <a:r>
              <a:rPr lang="en-US"/>
              <a:t>:</a:t>
            </a:r>
          </a:p>
        </p:txBody>
      </p:sp>
      <p:sp>
        <p:nvSpPr>
          <p:cNvPr id="3" name="Content Placeholder 2">
            <a:extLst>
              <a:ext uri="{FF2B5EF4-FFF2-40B4-BE49-F238E27FC236}">
                <a16:creationId xmlns:a16="http://schemas.microsoft.com/office/drawing/2014/main" id="{FE997D98-04C6-B349-BE82-7829D19CE322}"/>
              </a:ext>
            </a:extLst>
          </p:cNvPr>
          <p:cNvSpPr>
            <a:spLocks noGrp="1"/>
          </p:cNvSpPr>
          <p:nvPr>
            <p:ph idx="1"/>
          </p:nvPr>
        </p:nvSpPr>
        <p:spPr>
          <a:xfrm>
            <a:off x="685801" y="2142067"/>
            <a:ext cx="10608480" cy="3649133"/>
          </a:xfrm>
        </p:spPr>
        <p:txBody>
          <a:bodyPr>
            <a:noAutofit/>
          </a:bodyPr>
          <a:lstStyle/>
          <a:p>
            <a:r>
              <a:rPr lang="en-US" sz="4800" b="1" i="0">
                <a:effectLst/>
                <a:latin typeface="Helvetica"/>
              </a:rPr>
              <a:t>There is no medical or surgical treatment to cure placenta previa, but there are several options to manage the bleeding caused by placenta previa.</a:t>
            </a:r>
            <a:endParaRPr lang="en-US" sz="4800" b="1"/>
          </a:p>
        </p:txBody>
      </p:sp>
    </p:spTree>
    <p:extLst>
      <p:ext uri="{BB962C8B-B14F-4D97-AF65-F5344CB8AC3E}">
        <p14:creationId xmlns:p14="http://schemas.microsoft.com/office/powerpoint/2010/main" val="2762822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Slides>
  <Notes>0</Notes>
  <HiddenSlides>0</HiddenSlide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Celestial</vt:lpstr>
      <vt:lpstr>Placenta Previa </vt:lpstr>
      <vt:lpstr>PlaCenta previa :</vt:lpstr>
      <vt:lpstr>Types Of Placenta previa:</vt:lpstr>
      <vt:lpstr>Diagnosis:</vt:lpstr>
      <vt:lpstr>Management:</vt:lpstr>
      <vt:lpstr>Treatment: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Placenta Previa </dc:title>
  <dc:creator>Unknown User</dc:creator>
  <cp:lastModifiedBy>Unknown User</cp:lastModifiedBy>
  <cp:revision>1</cp:revision>
  <dcterms:created xsi:type="dcterms:W3CDTF">2020-04-05T20:45:32Z</dcterms:created>
  <dcterms:modified xsi:type="dcterms:W3CDTF">2020-04-05T20:57:56Z</dcterms:modified>
</cp:coreProperties>
</file>